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85" r:id="rId3"/>
    <p:sldId id="262" r:id="rId4"/>
    <p:sldId id="274" r:id="rId5"/>
    <p:sldId id="275" r:id="rId6"/>
    <p:sldId id="276" r:id="rId7"/>
    <p:sldId id="267" r:id="rId8"/>
    <p:sldId id="268" r:id="rId9"/>
    <p:sldId id="287" r:id="rId10"/>
    <p:sldId id="270" r:id="rId11"/>
    <p:sldId id="269" r:id="rId12"/>
    <p:sldId id="271" r:id="rId13"/>
    <p:sldId id="272" r:id="rId14"/>
    <p:sldId id="273" r:id="rId15"/>
    <p:sldId id="281" r:id="rId16"/>
    <p:sldId id="282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4120C-EB00-4979-9D21-D10E7EC911C3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E6154-7C6D-42BE-9198-39E8E0F82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22"/>
          <p:cNvSpPr txBox="1">
            <a:spLocks/>
          </p:cNvSpPr>
          <p:nvPr userDrawn="1"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18ADBC-7633-944A-BA72-9DDC6CAD133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5418035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lide Number Placeholder 22"/>
          <p:cNvSpPr txBox="1">
            <a:spLocks/>
          </p:cNvSpPr>
          <p:nvPr userDrawn="1"/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ED0C0C-605C-4924-9944-AA6B2892CD3B}" type="slidenum">
              <a:rPr lang="en-US" smtClean="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+mn-lt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5418035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3B0A9-A448-4800-8461-98F9D222E955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B3CA-89FC-45B4-8C50-3FFAD9A9A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Picture 6" descr="ches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0999" y="1430042"/>
            <a:ext cx="8382001" cy="5427958"/>
          </a:xfrm>
          <a:prstGeom prst="rect">
            <a:avLst/>
          </a:prstGeom>
        </p:spPr>
      </p:pic>
      <p:sp>
        <p:nvSpPr>
          <p:cNvPr id="9" name="Title 4"/>
          <p:cNvSpPr>
            <a:spLocks noGrp="1"/>
          </p:cNvSpPr>
          <p:nvPr>
            <p:ph type="ctrTitle"/>
          </p:nvPr>
        </p:nvSpPr>
        <p:spPr>
          <a:xfrm>
            <a:off x="381000" y="4800600"/>
            <a:ext cx="8382000" cy="1524000"/>
          </a:xfrm>
          <a:solidFill>
            <a:schemeClr val="bg1">
              <a:alpha val="75000"/>
            </a:schemeClr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Our Economy:</a:t>
            </a:r>
            <a:b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Time To Change The Game!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1295400"/>
            <a:ext cx="8839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Chico’s </a:t>
            </a:r>
          </a:p>
          <a:p>
            <a:pPr algn="ctr"/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 Readiness Score </a:t>
            </a:r>
            <a:endParaRPr lang="en-US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3048000"/>
            <a:ext cx="1905000" cy="156966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56</a:t>
            </a:r>
            <a:endParaRPr lang="en-US" sz="9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3200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2012 = </a:t>
            </a:r>
            <a:endParaRPr lang="en-US" sz="7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4953000"/>
            <a:ext cx="1828800" cy="156966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75</a:t>
            </a:r>
            <a:endParaRPr lang="en-US" sz="9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1816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2015 Goal =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0" y="1371600"/>
            <a:ext cx="91440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Conclusions: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Drawn from 2 Innovation Board Room Sessions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5146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 Major Impediments that MUST be addressed to achieve success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Doing well in a number of semi-important areas for innovation readiness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Doing great in a number of areas that are mostly irrelevant for innovation readiness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Sheds Light on Importance of understanding the difference between “economic” development and “community” development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1692057"/>
            <a:ext cx="7772400" cy="769441"/>
          </a:xfrm>
          <a:prstGeom prst="rect">
            <a:avLst/>
          </a:prstGeom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Chico’s 4 Main Impediments: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595295"/>
            <a:ext cx="77724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/>
              <a:t>1. Access to Capital – Particularly Seed and Early Stage Investment Capital</a:t>
            </a:r>
          </a:p>
          <a:p>
            <a:pPr>
              <a:spcAft>
                <a:spcPts val="600"/>
              </a:spcAft>
            </a:pPr>
            <a:r>
              <a:rPr lang="en-US" sz="3200" b="1" dirty="0" smtClean="0"/>
              <a:t>2. Transportation – Ingress/Egress Into and Out of the Community</a:t>
            </a:r>
          </a:p>
          <a:p>
            <a:pPr>
              <a:spcAft>
                <a:spcPts val="600"/>
              </a:spcAft>
            </a:pPr>
            <a:r>
              <a:rPr lang="en-US" sz="3200" b="1" dirty="0" smtClean="0"/>
              <a:t>3. Lack of Pervasive High Speed Internet for Key Business Sectors</a:t>
            </a:r>
          </a:p>
          <a:p>
            <a:pPr>
              <a:spcAft>
                <a:spcPts val="600"/>
              </a:spcAft>
            </a:pPr>
            <a:r>
              <a:rPr lang="en-US" sz="3200" b="1" dirty="0" smtClean="0"/>
              <a:t>4. Lack of Local Innovation Expertise and “Deal Makers”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28600" y="3200400"/>
            <a:ext cx="8610600" cy="2895601"/>
            <a:chOff x="2779275" y="2931722"/>
            <a:chExt cx="5740408" cy="1974246"/>
          </a:xfrm>
        </p:grpSpPr>
        <p:grpSp>
          <p:nvGrpSpPr>
            <p:cNvPr id="9" name="Group 9"/>
            <p:cNvGrpSpPr/>
            <p:nvPr/>
          </p:nvGrpSpPr>
          <p:grpSpPr>
            <a:xfrm>
              <a:off x="3185676" y="2931722"/>
              <a:ext cx="5334007" cy="1974246"/>
              <a:chOff x="483371" y="49197"/>
              <a:chExt cx="5334007" cy="197424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83371" y="49197"/>
                <a:ext cx="5334007" cy="192229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ectangle 12"/>
              <p:cNvSpPr/>
              <p:nvPr/>
            </p:nvSpPr>
            <p:spPr>
              <a:xfrm>
                <a:off x="483371" y="230437"/>
                <a:ext cx="5334007" cy="17930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06560" tIns="80010" rIns="80010" bIns="80010" numCol="1" spcCol="1270" anchor="ctr" anchorCtr="0">
                <a:noAutofit/>
              </a:bodyPr>
              <a:lstStyle/>
              <a:p>
                <a:pPr lvl="0" algn="l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kern="1200" baseline="0" dirty="0">
                    <a:latin typeface="Century Gothic"/>
                    <a:cs typeface="Century Gothic"/>
                  </a:rPr>
                  <a:t>"We (</a:t>
                </a:r>
                <a:r>
                  <a:rPr lang="en-US" sz="2800" b="0" kern="1200" baseline="0" dirty="0">
                    <a:latin typeface="Century Gothic"/>
                    <a:cs typeface="Century Gothic"/>
                  </a:rPr>
                  <a:t>t</a:t>
                </a:r>
                <a:r>
                  <a:rPr lang="en-US" sz="2800" kern="1200" baseline="0" dirty="0">
                    <a:latin typeface="Century Gothic"/>
                    <a:cs typeface="Century Gothic"/>
                  </a:rPr>
                  <a:t>he Chico Community) have to do a better job of getting local capital to the very best local ideas and entrepreneurs." </a:t>
                </a:r>
              </a:p>
              <a:p>
                <a:pPr lvl="0" algn="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i="1" kern="1200" dirty="0">
                    <a:latin typeface="Century Gothic"/>
                    <a:cs typeface="Century Gothic"/>
                  </a:rPr>
                  <a:t>- Steven P. </a:t>
                </a:r>
                <a:r>
                  <a:rPr lang="en-US" sz="2000" i="1" kern="1200" dirty="0" err="1">
                    <a:latin typeface="Century Gothic"/>
                    <a:cs typeface="Century Gothic"/>
                  </a:rPr>
                  <a:t>Hoke</a:t>
                </a:r>
                <a:r>
                  <a:rPr lang="en-US" sz="2000" i="1" kern="1200" dirty="0">
                    <a:latin typeface="Century Gothic"/>
                    <a:cs typeface="Century Gothic"/>
                  </a:rPr>
                  <a:t>, V.P., Morgan Stanley Smith Barney</a:t>
                </a:r>
                <a:endParaRPr lang="en-US" sz="2000" i="1" kern="1200" baseline="0" dirty="0">
                  <a:latin typeface="Century Gothic"/>
                  <a:cs typeface="Century Gothic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2779275" y="3139538"/>
              <a:ext cx="1066801" cy="1529905"/>
            </a:xfrm>
            <a:prstGeom prst="rect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lc="http://schemas.openxmlformats.org/drawingml/2006/lockedCanvas" xmlns="" xmlns:a14="http://schemas.microsoft.com/office/drawing/2010/main" xmlns:dgm="http://schemas.openxmlformats.org/drawingml/2006/diagram" val="0"/>
                  </a:ext>
                </a:extLst>
              </a:blip>
              <a:srcRect/>
              <a:stretch>
                <a:fillRect l="-31739" t="1069" r="-94261" b="-1069"/>
              </a:stretch>
            </a:blip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4" name="TextBox 13"/>
          <p:cNvSpPr txBox="1"/>
          <p:nvPr/>
        </p:nvSpPr>
        <p:spPr>
          <a:xfrm>
            <a:off x="1371600" y="1676400"/>
            <a:ext cx="6477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Impediment #1 Example: </a:t>
            </a:r>
          </a:p>
          <a:p>
            <a:pPr algn="ctr"/>
            <a:r>
              <a:rPr lang="en-US" sz="5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TO CAPITAL</a:t>
            </a:r>
            <a:endParaRPr lang="en-US" sz="5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1371600"/>
            <a:ext cx="6477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Impediment #2 Example: </a:t>
            </a:r>
            <a:r>
              <a:rPr lang="en-US" sz="5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TRANSPORTATION</a:t>
            </a:r>
            <a:endParaRPr lang="en-US" sz="5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5400" y="2971800"/>
            <a:ext cx="7521210" cy="3352802"/>
            <a:chOff x="114304" y="31357"/>
            <a:chExt cx="5705856" cy="1911325"/>
          </a:xfrm>
        </p:grpSpPr>
        <p:sp>
          <p:nvSpPr>
            <p:cNvPr id="11" name="Rectangle 10"/>
            <p:cNvSpPr/>
            <p:nvPr/>
          </p:nvSpPr>
          <p:spPr>
            <a:xfrm>
              <a:off x="114304" y="31357"/>
              <a:ext cx="5705856" cy="19113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114304" y="74796"/>
              <a:ext cx="5705856" cy="1867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7740" tIns="80010" rIns="80010" bIns="80010" numCol="1" spcCol="1270" anchor="ctr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baseline="0" dirty="0">
                  <a:latin typeface="Century Gothic"/>
                  <a:cs typeface="Century Gothic"/>
                </a:rPr>
                <a:t>"</a:t>
              </a:r>
              <a:r>
                <a:rPr lang="en-US" sz="2800" kern="1200" dirty="0">
                  <a:latin typeface="Century Gothic"/>
                  <a:cs typeface="Century Gothic"/>
                </a:rPr>
                <a:t>Our current airport services are inadequate to attract the captains of industry to come to Chico on a repeat basis.  We need to improve in this area.</a:t>
              </a:r>
              <a:r>
                <a:rPr lang="en-US" sz="2800" kern="1200" baseline="0" dirty="0">
                  <a:latin typeface="Century Gothic"/>
                  <a:cs typeface="Century Gothic"/>
                </a:rPr>
                <a:t>" </a:t>
              </a:r>
            </a:p>
            <a:p>
              <a:pPr lvl="0" algn="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i="1" kern="1200" dirty="0">
                  <a:latin typeface="Century Gothic"/>
                  <a:cs typeface="Century Gothic"/>
                </a:rPr>
                <a:t>- Chris </a:t>
              </a:r>
              <a:r>
                <a:rPr lang="en-US" sz="2000" i="1" kern="1200" dirty="0" err="1">
                  <a:latin typeface="Century Gothic"/>
                  <a:cs typeface="Century Gothic"/>
                </a:rPr>
                <a:t>Friedland</a:t>
              </a:r>
              <a:r>
                <a:rPr lang="en-US" sz="2000" i="1" kern="1200" dirty="0">
                  <a:latin typeface="Century Gothic"/>
                  <a:cs typeface="Century Gothic"/>
                </a:rPr>
                <a:t>, Founder/CEO, Build.com</a:t>
              </a:r>
              <a:endParaRPr lang="en-US" sz="2000" i="1" kern="1200" baseline="0" dirty="0">
                <a:latin typeface="Century Gothic"/>
                <a:cs typeface="Century Gothic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57200" y="3429000"/>
            <a:ext cx="1571808" cy="2362200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lc="http://schemas.openxmlformats.org/drawingml/2006/lockedCanvas" xmlns="" xmlns:a14="http://schemas.microsoft.com/office/drawing/2010/main" xmlns:dgm="http://schemas.openxmlformats.org/drawingml/2006/diagram" val="0"/>
                </a:ext>
              </a:extLst>
            </a:blip>
            <a:srcRect/>
            <a:stretch>
              <a:fillRect l="-13000" r="-13000"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447800"/>
            <a:ext cx="91440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Identify Companies by our Six Category Typology: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3426291"/>
            <a:ext cx="5334000" cy="34317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/>
              <a:t>Start Up Sensations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/>
              <a:t>Hidden Gems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/>
              <a:t>Mid Market Marvels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/>
              <a:t>Emerging Market Leaders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/>
              <a:t>Local Innovation Icons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/>
              <a:t>Global Leaders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447800"/>
            <a:ext cx="6934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Improving Your Score: </a:t>
            </a:r>
            <a:r>
              <a:rPr lang="en-US" sz="4400" b="1" dirty="0" smtClean="0"/>
              <a:t>The 4 Level Innovation </a:t>
            </a:r>
          </a:p>
          <a:p>
            <a:r>
              <a:rPr lang="en-US" sz="4400" b="1" dirty="0" smtClean="0"/>
              <a:t>Maturity Model </a:t>
            </a:r>
          </a:p>
        </p:txBody>
      </p:sp>
      <p:grpSp>
        <p:nvGrpSpPr>
          <p:cNvPr id="9" name="Group 26"/>
          <p:cNvGrpSpPr/>
          <p:nvPr/>
        </p:nvGrpSpPr>
        <p:grpSpPr>
          <a:xfrm>
            <a:off x="3200400" y="1981200"/>
            <a:ext cx="5791200" cy="4419600"/>
            <a:chOff x="2032953" y="1718104"/>
            <a:chExt cx="5078094" cy="3421792"/>
          </a:xfrm>
        </p:grpSpPr>
        <p:sp>
          <p:nvSpPr>
            <p:cNvPr id="11" name=" 3"/>
            <p:cNvSpPr/>
            <p:nvPr/>
          </p:nvSpPr>
          <p:spPr>
            <a:xfrm>
              <a:off x="2032953" y="1718104"/>
              <a:ext cx="5078094" cy="3173809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11"/>
            <p:cNvSpPr/>
            <p:nvPr/>
          </p:nvSpPr>
          <p:spPr>
            <a:xfrm>
              <a:off x="2533145" y="4280211"/>
              <a:ext cx="116796" cy="1167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3" name="Group 11"/>
            <p:cNvGrpSpPr/>
            <p:nvPr/>
          </p:nvGrpSpPr>
          <p:grpSpPr>
            <a:xfrm>
              <a:off x="2526668" y="4642611"/>
              <a:ext cx="868354" cy="445084"/>
              <a:chOff x="493715" y="2924507"/>
              <a:chExt cx="868354" cy="445084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93715" y="2924507"/>
                <a:ext cx="868354" cy="445084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Rectangle 26"/>
              <p:cNvSpPr/>
              <p:nvPr/>
            </p:nvSpPr>
            <p:spPr>
              <a:xfrm>
                <a:off x="493715" y="2924507"/>
                <a:ext cx="868354" cy="4450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1888" tIns="0" rIns="0" bIns="0" numCol="1" spcCol="1270" anchor="t" anchorCtr="0">
                <a:noAutofit/>
              </a:bodyPr>
              <a:lstStyle/>
              <a:p>
                <a:pPr lvl="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kern="1200">
                    <a:latin typeface="Century Gothic"/>
                    <a:cs typeface="Century Gothic"/>
                  </a:rPr>
                  <a:t>Level 1</a:t>
                </a:r>
                <a:endParaRPr lang="en-US" sz="1600" kern="1200">
                  <a:latin typeface="Century Gothic"/>
                  <a:cs typeface="Century Gothic"/>
                </a:endParaRPr>
              </a:p>
              <a:p>
                <a:pPr lvl="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>
                    <a:latin typeface="Century Gothic"/>
                    <a:cs typeface="Century Gothic"/>
                  </a:rPr>
                  <a:t>Nascent</a:t>
                </a:r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3358335" y="3541983"/>
              <a:ext cx="203123" cy="20312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5" name="Group 13"/>
            <p:cNvGrpSpPr/>
            <p:nvPr/>
          </p:nvGrpSpPr>
          <p:grpSpPr>
            <a:xfrm>
              <a:off x="3316605" y="4050159"/>
              <a:ext cx="1066399" cy="1089737"/>
              <a:chOff x="1283652" y="2332055"/>
              <a:chExt cx="1066399" cy="108973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283652" y="2332055"/>
                <a:ext cx="1066399" cy="1089737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ectangle 24"/>
              <p:cNvSpPr/>
              <p:nvPr/>
            </p:nvSpPr>
            <p:spPr>
              <a:xfrm>
                <a:off x="1283652" y="2332055"/>
                <a:ext cx="1066399" cy="108973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7631" tIns="0" rIns="0" bIns="0" numCol="1" spcCol="1270" anchor="t" anchorCtr="0">
                <a:noAutofit/>
              </a:bodyPr>
              <a:lstStyle/>
              <a:p>
                <a:pPr lvl="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kern="1200">
                    <a:latin typeface="Century Gothic"/>
                    <a:cs typeface="Century Gothic"/>
                  </a:rPr>
                  <a:t>Level 2</a:t>
                </a:r>
              </a:p>
              <a:p>
                <a:pPr lvl="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>
                    <a:latin typeface="Century Gothic"/>
                    <a:cs typeface="Century Gothic"/>
                  </a:rPr>
                  <a:t>Limited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4412040" y="2997992"/>
              <a:ext cx="269139" cy="26913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7" name="Group 15"/>
            <p:cNvGrpSpPr/>
            <p:nvPr/>
          </p:nvGrpSpPr>
          <p:grpSpPr>
            <a:xfrm>
              <a:off x="4323796" y="3556443"/>
              <a:ext cx="1066399" cy="1339685"/>
              <a:chOff x="2290843" y="1838339"/>
              <a:chExt cx="1066399" cy="1339685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290843" y="1838339"/>
                <a:ext cx="1066399" cy="1339685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Rectangle 22"/>
              <p:cNvSpPr/>
              <p:nvPr/>
            </p:nvSpPr>
            <p:spPr>
              <a:xfrm>
                <a:off x="2290843" y="1838339"/>
                <a:ext cx="1066399" cy="13396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611" tIns="0" rIns="0" bIns="0" numCol="1" spcCol="1270" anchor="t" anchorCtr="0">
                <a:noAutofit/>
              </a:bodyPr>
              <a:lstStyle/>
              <a:p>
                <a:pPr lvl="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kern="1200" dirty="0">
                    <a:latin typeface="Century Gothic"/>
                    <a:cs typeface="Century Gothic"/>
                  </a:rPr>
                  <a:t>Level 3</a:t>
                </a:r>
                <a:endParaRPr lang="en-US" sz="1600" kern="1200" dirty="0">
                  <a:latin typeface="Century Gothic"/>
                  <a:cs typeface="Century Gothic"/>
                </a:endParaRPr>
              </a:p>
              <a:p>
                <a:pPr lvl="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>
                    <a:latin typeface="Century Gothic"/>
                    <a:cs typeface="Century Gothic"/>
                  </a:rPr>
                  <a:t>Emerging</a:t>
                </a:r>
              </a:p>
            </p:txBody>
          </p:sp>
        </p:grpSp>
        <p:sp>
          <p:nvSpPr>
            <p:cNvPr id="18" name="Oval 17"/>
            <p:cNvSpPr/>
            <p:nvPr/>
          </p:nvSpPr>
          <p:spPr>
            <a:xfrm>
              <a:off x="5559689" y="2638082"/>
              <a:ext cx="360544" cy="3605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9" name="Group 17"/>
            <p:cNvGrpSpPr/>
            <p:nvPr/>
          </p:nvGrpSpPr>
          <p:grpSpPr>
            <a:xfrm>
              <a:off x="5390188" y="3358963"/>
              <a:ext cx="1290354" cy="566880"/>
              <a:chOff x="3357235" y="1640859"/>
              <a:chExt cx="1290354" cy="56688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357235" y="1640859"/>
                <a:ext cx="1290354" cy="56688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ectangle 20"/>
              <p:cNvSpPr/>
              <p:nvPr/>
            </p:nvSpPr>
            <p:spPr>
              <a:xfrm>
                <a:off x="3357235" y="1640859"/>
                <a:ext cx="1290354" cy="56688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1045" tIns="0" rIns="0" bIns="0" numCol="1" spcCol="1270" anchor="t" anchorCtr="0">
                <a:noAutofit/>
              </a:bodyPr>
              <a:lstStyle/>
              <a:p>
                <a:pPr lvl="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kern="1200" dirty="0">
                    <a:latin typeface="Century Gothic"/>
                    <a:cs typeface="Century Gothic"/>
                  </a:rPr>
                  <a:t>Level 4</a:t>
                </a:r>
                <a:endParaRPr lang="en-US" sz="1600" kern="1200" dirty="0">
                  <a:latin typeface="Century Gothic"/>
                  <a:cs typeface="Century Gothic"/>
                </a:endParaRPr>
              </a:p>
              <a:p>
                <a:pPr lvl="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>
                    <a:latin typeface="Century Gothic"/>
                    <a:cs typeface="Century Gothic"/>
                  </a:rPr>
                  <a:t>Mature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1318022"/>
            <a:ext cx="7620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spc="300" dirty="0" smtClean="0"/>
              <a:t>Contact Information</a:t>
            </a:r>
          </a:p>
          <a:p>
            <a:endParaRPr lang="en-US" dirty="0" smtClean="0"/>
          </a:p>
          <a:p>
            <a:r>
              <a:rPr lang="en-US" sz="3200" b="1" dirty="0" smtClean="0"/>
              <a:t>Bob Linscheid</a:t>
            </a:r>
          </a:p>
          <a:p>
            <a:r>
              <a:rPr lang="en-US" sz="3200" dirty="0" smtClean="0"/>
              <a:t>The Linscheid Company</a:t>
            </a:r>
          </a:p>
          <a:p>
            <a:r>
              <a:rPr lang="en-US" sz="3200" u="sng" dirty="0" smtClean="0"/>
              <a:t>bob@wemanage.org</a:t>
            </a:r>
          </a:p>
          <a:p>
            <a:r>
              <a:rPr lang="en-US" sz="3200" dirty="0" smtClean="0"/>
              <a:t>530-521-1896</a:t>
            </a:r>
          </a:p>
          <a:p>
            <a:endParaRPr lang="en-US" sz="3200" dirty="0" smtClean="0"/>
          </a:p>
          <a:p>
            <a:r>
              <a:rPr lang="en-US" sz="3200" b="1" dirty="0" smtClean="0"/>
              <a:t>Jon Gregory</a:t>
            </a:r>
          </a:p>
          <a:p>
            <a:r>
              <a:rPr lang="en-US" sz="3200" dirty="0" smtClean="0"/>
              <a:t>GROW-Jobs, LLC</a:t>
            </a:r>
          </a:p>
          <a:p>
            <a:r>
              <a:rPr lang="en-US" sz="3200" u="sng" dirty="0" smtClean="0"/>
              <a:t>jon@grow-jobs.com</a:t>
            </a:r>
          </a:p>
          <a:p>
            <a:r>
              <a:rPr lang="en-US" sz="3200" dirty="0" smtClean="0"/>
              <a:t>530-518-5733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685800" y="1371600"/>
            <a:ext cx="7772400" cy="1774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Conclusion…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Innovation Drives Economic Competitiveness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276600"/>
            <a:ext cx="8229600" cy="769441"/>
          </a:xfrm>
          <a:prstGeom prst="rect">
            <a:avLst/>
          </a:prstGeom>
          <a:ln>
            <a:noFill/>
          </a:ln>
          <a:effectLst>
            <a:glow rad="101600">
              <a:schemeClr val="tx2">
                <a:lumMod val="60000"/>
                <a:lumOff val="40000"/>
                <a:alpha val="6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b="1" dirty="0" smtClean="0"/>
              <a:t>Emerging Growth Companies</a:t>
            </a:r>
            <a:r>
              <a:rPr lang="en-US" sz="2200" dirty="0" smtClean="0"/>
              <a:t> equal only 5-15% of all US Businesses, created 2/3 of all new jobs in the past 2 decades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4495800"/>
            <a:ext cx="8229600" cy="769441"/>
          </a:xfrm>
          <a:prstGeom prst="rect">
            <a:avLst/>
          </a:prstGeom>
          <a:ln>
            <a:noFill/>
          </a:ln>
          <a:effectLst>
            <a:glow rad="101600">
              <a:schemeClr val="accent3">
                <a:lumMod val="75000"/>
                <a:alpha val="6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b="1" dirty="0" smtClean="0"/>
              <a:t>Emerging Growth Companies</a:t>
            </a:r>
            <a:r>
              <a:rPr lang="en-US" sz="2200" dirty="0" smtClean="0"/>
              <a:t> have created 50% of innovations, 95% of radical or revolutionary innovations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5638800"/>
            <a:ext cx="8229600" cy="769441"/>
          </a:xfrm>
          <a:prstGeom prst="rect">
            <a:avLst/>
          </a:prstGeom>
          <a:ln>
            <a:noFill/>
          </a:ln>
          <a:effectLst>
            <a:glow rad="101600">
              <a:srgbClr val="C0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b="1" dirty="0" smtClean="0"/>
              <a:t>Emerging Growth Companies</a:t>
            </a:r>
            <a:r>
              <a:rPr lang="en-US" sz="2200" dirty="0" smtClean="0"/>
              <a:t> have created entire new industry sectors, such as Biotech, Online Retail, Wireless Messaging, and others</a:t>
            </a:r>
            <a:endParaRPr lang="en-US" sz="2200" dirty="0"/>
          </a:p>
        </p:txBody>
      </p:sp>
      <p:pic>
        <p:nvPicPr>
          <p:cNvPr id="14" name="Picture 1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28600"/>
            <a:ext cx="1676400" cy="993631"/>
          </a:xfrm>
          <a:prstGeom prst="rect">
            <a:avLst/>
          </a:prstGeom>
        </p:spPr>
      </p:pic>
      <p:pic>
        <p:nvPicPr>
          <p:cNvPr id="15" name="Picture 1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16" name="Picture 1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52400"/>
            <a:ext cx="933876" cy="1132484"/>
          </a:xfrm>
          <a:prstGeom prst="rect">
            <a:avLst/>
          </a:prstGeom>
        </p:spPr>
      </p:pic>
      <p:pic>
        <p:nvPicPr>
          <p:cNvPr id="17" name="Picture 16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228600" y="1524000"/>
            <a:ext cx="8382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Key to Winning the Economic Game is Innovative Entrepreneurs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Content Placeholder 4" descr="young entrepreneu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71800" y="2667000"/>
            <a:ext cx="3392397" cy="4038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/>
          <p:nvPr/>
        </p:nvGrpSpPr>
        <p:grpSpPr>
          <a:xfrm>
            <a:off x="152400" y="1981200"/>
            <a:ext cx="8991600" cy="4724400"/>
            <a:chOff x="609600" y="752571"/>
            <a:chExt cx="8507830" cy="5799587"/>
          </a:xfrm>
        </p:grpSpPr>
        <p:sp>
          <p:nvSpPr>
            <p:cNvPr id="17" name="Rectangle 16"/>
            <p:cNvSpPr/>
            <p:nvPr/>
          </p:nvSpPr>
          <p:spPr>
            <a:xfrm>
              <a:off x="609600" y="752571"/>
              <a:ext cx="8507830" cy="5794667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5969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34"/>
            <p:cNvGrpSpPr/>
            <p:nvPr/>
          </p:nvGrpSpPr>
          <p:grpSpPr>
            <a:xfrm>
              <a:off x="1037490" y="873496"/>
              <a:ext cx="7718571" cy="5223298"/>
              <a:chOff x="1037490" y="873496"/>
              <a:chExt cx="7718571" cy="5223298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1037490" y="5224391"/>
                <a:ext cx="7718571" cy="1588"/>
              </a:xfrm>
              <a:prstGeom prst="line">
                <a:avLst/>
              </a:prstGeom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037490" y="4492334"/>
                <a:ext cx="7718571" cy="1588"/>
              </a:xfrm>
              <a:prstGeom prst="line">
                <a:avLst/>
              </a:prstGeom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037490" y="3760278"/>
                <a:ext cx="7718571" cy="1588"/>
              </a:xfrm>
              <a:prstGeom prst="line">
                <a:avLst/>
              </a:prstGeom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037490" y="3028222"/>
                <a:ext cx="7718571" cy="1588"/>
              </a:xfrm>
              <a:prstGeom prst="line">
                <a:avLst/>
              </a:prstGeom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037490" y="2296166"/>
                <a:ext cx="7718571" cy="1588"/>
              </a:xfrm>
              <a:prstGeom prst="line">
                <a:avLst/>
              </a:prstGeom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037490" y="1564110"/>
                <a:ext cx="7718571" cy="1588"/>
              </a:xfrm>
              <a:prstGeom prst="line">
                <a:avLst/>
              </a:prstGeom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-343641" y="3484351"/>
                <a:ext cx="5223298" cy="1588"/>
              </a:xfrm>
              <a:prstGeom prst="line">
                <a:avLst/>
              </a:prstGeom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742034" y="3484351"/>
                <a:ext cx="5223298" cy="1588"/>
              </a:xfrm>
              <a:prstGeom prst="line">
                <a:avLst/>
              </a:prstGeom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1827709" y="3484351"/>
                <a:ext cx="5223298" cy="1588"/>
              </a:xfrm>
              <a:prstGeom prst="line">
                <a:avLst/>
              </a:prstGeom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2913384" y="3484351"/>
                <a:ext cx="5223298" cy="1588"/>
              </a:xfrm>
              <a:prstGeom prst="line">
                <a:avLst/>
              </a:prstGeom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3999059" y="3484351"/>
                <a:ext cx="5223298" cy="1588"/>
              </a:xfrm>
              <a:prstGeom prst="line">
                <a:avLst/>
              </a:prstGeom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5084733" y="3484351"/>
                <a:ext cx="5223298" cy="1588"/>
              </a:xfrm>
              <a:prstGeom prst="line">
                <a:avLst/>
              </a:prstGeom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Up Arrow 93"/>
            <p:cNvSpPr/>
            <p:nvPr/>
          </p:nvSpPr>
          <p:spPr>
            <a:xfrm>
              <a:off x="609600" y="843051"/>
              <a:ext cx="597935" cy="5252949"/>
            </a:xfrm>
            <a:prstGeom prst="upArrow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b="1" dirty="0" smtClean="0">
                  <a:solidFill>
                    <a:srgbClr val="244A58"/>
                  </a:solidFill>
                </a:rPr>
                <a:t>JOBS IMPACT</a:t>
              </a:r>
              <a:endParaRPr lang="en-US" b="1" dirty="0">
                <a:solidFill>
                  <a:srgbClr val="244A58"/>
                </a:solidFill>
              </a:endParaRPr>
            </a:p>
          </p:txBody>
        </p:sp>
        <p:sp>
          <p:nvSpPr>
            <p:cNvPr id="97" name="Up Arrow 96"/>
            <p:cNvSpPr/>
            <p:nvPr/>
          </p:nvSpPr>
          <p:spPr>
            <a:xfrm rot="5400000">
              <a:off x="4851497" y="2637608"/>
              <a:ext cx="597935" cy="7231165"/>
            </a:xfrm>
            <a:prstGeom prst="upArrow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>
                  <a:solidFill>
                    <a:srgbClr val="244A58"/>
                  </a:solidFill>
                </a:rPr>
                <a:t>WEALTH </a:t>
              </a:r>
              <a:r>
                <a:rPr lang="en-US" b="1" dirty="0" smtClean="0">
                  <a:solidFill>
                    <a:srgbClr val="244A58"/>
                  </a:solidFill>
                </a:rPr>
                <a:t>OR </a:t>
              </a:r>
              <a:r>
                <a:rPr lang="en-US" dirty="0" smtClean="0">
                  <a:solidFill>
                    <a:srgbClr val="244A58"/>
                  </a:solidFill>
                </a:rPr>
                <a:t>PROSPERITY IMPACT</a:t>
              </a:r>
              <a:endParaRPr lang="en-US" dirty="0">
                <a:solidFill>
                  <a:srgbClr val="244A58"/>
                </a:solidFill>
              </a:endParaRPr>
            </a:p>
          </p:txBody>
        </p:sp>
        <p:sp>
          <p:nvSpPr>
            <p:cNvPr id="98" name="Round Diagonal Corner Rectangle 97"/>
            <p:cNvSpPr/>
            <p:nvPr/>
          </p:nvSpPr>
          <p:spPr>
            <a:xfrm>
              <a:off x="1207535" y="5261227"/>
              <a:ext cx="1060473" cy="692996"/>
            </a:xfrm>
            <a:prstGeom prst="round2Diag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Micro-Enterprise</a:t>
              </a:r>
              <a:endParaRPr lang="en-US" sz="1200" b="1" dirty="0"/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2288877" y="4572000"/>
              <a:ext cx="1060473" cy="692996"/>
            </a:xfrm>
            <a:prstGeom prst="round2Diag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Small Business Serving Local Market</a:t>
              </a:r>
              <a:endParaRPr lang="en-US" sz="1200" b="1" dirty="0"/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370219" y="3091115"/>
              <a:ext cx="1060473" cy="768275"/>
            </a:xfrm>
            <a:prstGeom prst="round2Diag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Organic Growth</a:t>
              </a:r>
            </a:p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Lifestyle Middle Market</a:t>
              </a:r>
              <a:endParaRPr lang="en-US" sz="1200" b="1" dirty="0"/>
            </a:p>
          </p:txBody>
        </p:sp>
        <p:sp>
          <p:nvSpPr>
            <p:cNvPr id="12" name="Round Diagonal Corner Rectangle 11"/>
            <p:cNvSpPr/>
            <p:nvPr/>
          </p:nvSpPr>
          <p:spPr>
            <a:xfrm>
              <a:off x="4451561" y="3166393"/>
              <a:ext cx="1250739" cy="692996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Investment Backed </a:t>
              </a:r>
            </a:p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…Becomes</a:t>
              </a:r>
            </a:p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Lifestyle Company</a:t>
              </a:r>
              <a:endParaRPr lang="en-US" sz="1200" b="1" dirty="0"/>
            </a:p>
          </p:txBody>
        </p:sp>
        <p:sp>
          <p:nvSpPr>
            <p:cNvPr id="13" name="Round Diagonal Corner Rectangle 12"/>
            <p:cNvSpPr/>
            <p:nvPr/>
          </p:nvSpPr>
          <p:spPr>
            <a:xfrm>
              <a:off x="5532903" y="2342780"/>
              <a:ext cx="1060473" cy="785187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>
                <a:lnSpc>
                  <a:spcPts val="1220"/>
                </a:lnSpc>
              </a:pPr>
              <a:r>
                <a:rPr lang="en-US" sz="1200" dirty="0" smtClean="0"/>
                <a:t>Middle Market Business</a:t>
              </a:r>
            </a:p>
            <a:p>
              <a:pPr algn="ctr">
                <a:lnSpc>
                  <a:spcPts val="1220"/>
                </a:lnSpc>
              </a:pPr>
              <a:r>
                <a:rPr lang="en-US" sz="1200" dirty="0" smtClean="0"/>
                <a:t>Seeking Growth or Liquidity</a:t>
              </a:r>
              <a:endParaRPr lang="en-US" sz="1200" dirty="0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6614245" y="1594447"/>
              <a:ext cx="1060473" cy="802101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Venture Backed </a:t>
              </a:r>
            </a:p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on Exit Path</a:t>
              </a:r>
              <a:endParaRPr lang="en-US" sz="1200" b="1" dirty="0"/>
            </a:p>
          </p:txBody>
        </p:sp>
        <p:sp>
          <p:nvSpPr>
            <p:cNvPr id="15" name="Round Diagonal Corner Rectangle 14"/>
            <p:cNvSpPr/>
            <p:nvPr/>
          </p:nvSpPr>
          <p:spPr>
            <a:xfrm>
              <a:off x="3900455" y="1474461"/>
              <a:ext cx="1060473" cy="692996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Major Corp. with Division in Your Community</a:t>
              </a:r>
              <a:endParaRPr lang="en-US" sz="1200" b="1" dirty="0"/>
            </a:p>
          </p:txBody>
        </p:sp>
        <p:sp>
          <p:nvSpPr>
            <p:cNvPr id="16" name="Round Diagonal Corner Rectangle 15"/>
            <p:cNvSpPr/>
            <p:nvPr/>
          </p:nvSpPr>
          <p:spPr>
            <a:xfrm>
              <a:off x="2288877" y="3822159"/>
              <a:ext cx="1060473" cy="692996"/>
            </a:xfrm>
            <a:prstGeom prst="round2Diag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“</a:t>
              </a:r>
              <a:r>
                <a:rPr lang="en-US" sz="1200" b="1" dirty="0" err="1" smtClean="0"/>
                <a:t>Tweener</a:t>
              </a:r>
              <a:r>
                <a:rPr lang="en-US" sz="1200" b="1" dirty="0" smtClean="0"/>
                <a:t>” Small Business</a:t>
              </a:r>
              <a:endParaRPr lang="en-US" sz="1200" b="1" dirty="0"/>
            </a:p>
          </p:txBody>
        </p:sp>
        <p:sp>
          <p:nvSpPr>
            <p:cNvPr id="33" name="Round Diagonal Corner Rectangle 32"/>
            <p:cNvSpPr/>
            <p:nvPr/>
          </p:nvSpPr>
          <p:spPr>
            <a:xfrm>
              <a:off x="7705574" y="942479"/>
              <a:ext cx="1060473" cy="692996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Local Icon</a:t>
              </a:r>
            </a:p>
            <a:p>
              <a:pPr algn="ctr">
                <a:lnSpc>
                  <a:spcPts val="1220"/>
                </a:lnSpc>
              </a:pPr>
              <a:r>
                <a:rPr lang="en-US" sz="1200" b="1" dirty="0" smtClean="0"/>
                <a:t>HQ Company</a:t>
              </a:r>
              <a:endParaRPr lang="en-US" sz="1200" b="1" dirty="0"/>
            </a:p>
          </p:txBody>
        </p:sp>
      </p:grpSp>
      <p:sp>
        <p:nvSpPr>
          <p:cNvPr id="42" name="Title 9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467600" cy="990600"/>
          </a:xfrm>
        </p:spPr>
        <p:txBody>
          <a:bodyPr>
            <a:noAutofit/>
          </a:bodyPr>
          <a:lstStyle/>
          <a:p>
            <a:r>
              <a:rPr lang="en-US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#1: Know Thy Local Business Taxonomy</a:t>
            </a:r>
            <a:endParaRPr lang="en-US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0" y="1219200"/>
            <a:ext cx="609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76200"/>
            <a:ext cx="1676400" cy="993631"/>
          </a:xfrm>
          <a:prstGeom prst="rect">
            <a:avLst/>
          </a:prstGeom>
        </p:spPr>
      </p:pic>
      <p:pic>
        <p:nvPicPr>
          <p:cNvPr id="41" name="Picture 40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228600"/>
            <a:ext cx="3143252" cy="762000"/>
          </a:xfrm>
          <a:prstGeom prst="rect">
            <a:avLst/>
          </a:prstGeom>
        </p:spPr>
      </p:pic>
      <p:pic>
        <p:nvPicPr>
          <p:cNvPr id="44" name="Picture 43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0"/>
            <a:ext cx="933876" cy="1132484"/>
          </a:xfrm>
          <a:prstGeom prst="rect">
            <a:avLst/>
          </a:prstGeom>
        </p:spPr>
      </p:pic>
      <p:pic>
        <p:nvPicPr>
          <p:cNvPr id="45" name="Picture 44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0"/>
            <a:ext cx="1097280" cy="1097280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"/>
          <p:cNvGrpSpPr/>
          <p:nvPr/>
        </p:nvGrpSpPr>
        <p:grpSpPr>
          <a:xfrm>
            <a:off x="-228600" y="1295400"/>
            <a:ext cx="9372600" cy="5654933"/>
            <a:chOff x="0" y="1185863"/>
            <a:chExt cx="9144000" cy="5576550"/>
          </a:xfrm>
        </p:grpSpPr>
        <p:sp>
          <p:nvSpPr>
            <p:cNvPr id="4" name="Round Diagonal Corner Rectangle 3"/>
            <p:cNvSpPr/>
            <p:nvPr/>
          </p:nvSpPr>
          <p:spPr>
            <a:xfrm>
              <a:off x="6232525" y="5222875"/>
              <a:ext cx="22510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FFF</a:t>
              </a:r>
            </a:p>
          </p:txBody>
        </p:sp>
        <p:sp>
          <p:nvSpPr>
            <p:cNvPr id="25604" name="TextBox 4"/>
            <p:cNvSpPr txBox="1">
              <a:spLocks noChangeArrowheads="1"/>
            </p:cNvSpPr>
            <p:nvPr/>
          </p:nvSpPr>
          <p:spPr bwMode="auto">
            <a:xfrm>
              <a:off x="1143000" y="5738813"/>
              <a:ext cx="15716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/>
                  </a:solidFill>
                  <a:latin typeface="Trebuchet MS" pitchFamily="34" charset="0"/>
                </a:rPr>
                <a:t>LIFESTYLE COMPANIES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5746750"/>
              <a:ext cx="236220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+mn-lt"/>
                  <a:cs typeface="+mn-cs"/>
                </a:rPr>
                <a:t>ESTABLISHED MIDDLE-MARKET COMPANIES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1" y="5746749"/>
              <a:ext cx="281940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accent6"/>
                  </a:solidFill>
                  <a:latin typeface="+mn-lt"/>
                  <a:cs typeface="+mn-cs"/>
                </a:rPr>
                <a:t>SCALABLE START-UPS REQUIRING INVESTMENT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3484563" y="5222875"/>
              <a:ext cx="2251075" cy="422275"/>
            </a:xfrm>
            <a:prstGeom prst="round2Diag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State &amp; National Banks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741363" y="5222875"/>
              <a:ext cx="2251075" cy="422275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FFF</a:t>
              </a:r>
            </a:p>
          </p:txBody>
        </p:sp>
        <p:sp>
          <p:nvSpPr>
            <p:cNvPr id="13" name="Round Diagonal Corner Rectangle 12"/>
            <p:cNvSpPr/>
            <p:nvPr/>
          </p:nvSpPr>
          <p:spPr>
            <a:xfrm>
              <a:off x="6172200" y="4325938"/>
              <a:ext cx="22510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Angel Groups</a:t>
              </a:r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6172200" y="3876675"/>
              <a:ext cx="22510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SBIR Grant</a:t>
              </a:r>
            </a:p>
          </p:txBody>
        </p:sp>
        <p:sp>
          <p:nvSpPr>
            <p:cNvPr id="15" name="Round Diagonal Corner Rectangle 14"/>
            <p:cNvSpPr/>
            <p:nvPr/>
          </p:nvSpPr>
          <p:spPr>
            <a:xfrm>
              <a:off x="6172200" y="3429000"/>
              <a:ext cx="22510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Seed &amp; Early VC Fund</a:t>
              </a:r>
            </a:p>
          </p:txBody>
        </p:sp>
        <p:sp>
          <p:nvSpPr>
            <p:cNvPr id="16" name="Round Diagonal Corner Rectangle 15"/>
            <p:cNvSpPr/>
            <p:nvPr/>
          </p:nvSpPr>
          <p:spPr>
            <a:xfrm>
              <a:off x="5970588" y="2979738"/>
              <a:ext cx="1373187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Credit Unions</a:t>
              </a:r>
            </a:p>
          </p:txBody>
        </p:sp>
        <p:sp>
          <p:nvSpPr>
            <p:cNvPr id="17" name="Round Diagonal Corner Rectangle 16"/>
            <p:cNvSpPr/>
            <p:nvPr/>
          </p:nvSpPr>
          <p:spPr>
            <a:xfrm>
              <a:off x="5956300" y="2532063"/>
              <a:ext cx="13874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Mid and Late Stage VC</a:t>
              </a:r>
            </a:p>
          </p:txBody>
        </p:sp>
        <p:sp>
          <p:nvSpPr>
            <p:cNvPr id="18" name="Round Diagonal Corner Rectangle 17"/>
            <p:cNvSpPr/>
            <p:nvPr/>
          </p:nvSpPr>
          <p:spPr>
            <a:xfrm>
              <a:off x="6172200" y="2082800"/>
              <a:ext cx="22510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PE Funds</a:t>
              </a:r>
            </a:p>
          </p:txBody>
        </p:sp>
        <p:sp>
          <p:nvSpPr>
            <p:cNvPr id="19" name="Round Diagonal Corner Rectangle 18"/>
            <p:cNvSpPr/>
            <p:nvPr/>
          </p:nvSpPr>
          <p:spPr>
            <a:xfrm>
              <a:off x="6172200" y="1635125"/>
              <a:ext cx="22510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Investment Banks</a:t>
              </a:r>
            </a:p>
          </p:txBody>
        </p:sp>
        <p:sp>
          <p:nvSpPr>
            <p:cNvPr id="20" name="Round Diagonal Corner Rectangle 19"/>
            <p:cNvSpPr/>
            <p:nvPr/>
          </p:nvSpPr>
          <p:spPr>
            <a:xfrm>
              <a:off x="6172200" y="1185863"/>
              <a:ext cx="22510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Wall Street</a:t>
              </a:r>
            </a:p>
          </p:txBody>
        </p:sp>
        <p:sp>
          <p:nvSpPr>
            <p:cNvPr id="26" name="Round Diagonal Corner Rectangle 25"/>
            <p:cNvSpPr/>
            <p:nvPr/>
          </p:nvSpPr>
          <p:spPr>
            <a:xfrm>
              <a:off x="3484563" y="4773613"/>
              <a:ext cx="2251075" cy="422275"/>
            </a:xfrm>
            <a:prstGeom prst="round2Diag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Credit Unions</a:t>
              </a:r>
            </a:p>
          </p:txBody>
        </p:sp>
        <p:sp>
          <p:nvSpPr>
            <p:cNvPr id="27" name="Round Diagonal Corner Rectangle 26"/>
            <p:cNvSpPr/>
            <p:nvPr/>
          </p:nvSpPr>
          <p:spPr>
            <a:xfrm>
              <a:off x="3484563" y="4325938"/>
              <a:ext cx="2251075" cy="422275"/>
            </a:xfrm>
            <a:prstGeom prst="round2Diag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PE Funds</a:t>
              </a:r>
            </a:p>
          </p:txBody>
        </p:sp>
        <p:sp>
          <p:nvSpPr>
            <p:cNvPr id="28" name="Round Diagonal Corner Rectangle 27"/>
            <p:cNvSpPr/>
            <p:nvPr/>
          </p:nvSpPr>
          <p:spPr>
            <a:xfrm>
              <a:off x="3484563" y="3876675"/>
              <a:ext cx="2251075" cy="422275"/>
            </a:xfrm>
            <a:prstGeom prst="round2Diag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Investment Banks</a:t>
              </a:r>
            </a:p>
          </p:txBody>
        </p:sp>
        <p:sp>
          <p:nvSpPr>
            <p:cNvPr id="29" name="Round Diagonal Corner Rectangle 28"/>
            <p:cNvSpPr/>
            <p:nvPr/>
          </p:nvSpPr>
          <p:spPr>
            <a:xfrm>
              <a:off x="741363" y="4773613"/>
              <a:ext cx="2251075" cy="422275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Community Banks</a:t>
              </a:r>
            </a:p>
          </p:txBody>
        </p:sp>
        <p:sp>
          <p:nvSpPr>
            <p:cNvPr id="30" name="Round Diagonal Corner Rectangle 29"/>
            <p:cNvSpPr/>
            <p:nvPr/>
          </p:nvSpPr>
          <p:spPr>
            <a:xfrm>
              <a:off x="741363" y="4325938"/>
              <a:ext cx="2251075" cy="422275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Local RLF</a:t>
              </a:r>
            </a:p>
          </p:txBody>
        </p:sp>
        <p:sp>
          <p:nvSpPr>
            <p:cNvPr id="31" name="Round Diagonal Corner Rectangle 30"/>
            <p:cNvSpPr/>
            <p:nvPr/>
          </p:nvSpPr>
          <p:spPr>
            <a:xfrm>
              <a:off x="741363" y="3876675"/>
              <a:ext cx="2251075" cy="422275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Credit Unions</a:t>
              </a:r>
            </a:p>
          </p:txBody>
        </p:sp>
        <p:sp>
          <p:nvSpPr>
            <p:cNvPr id="32" name="Round Diagonal Corner Rectangle 31"/>
            <p:cNvSpPr/>
            <p:nvPr/>
          </p:nvSpPr>
          <p:spPr>
            <a:xfrm>
              <a:off x="741363" y="3429000"/>
              <a:ext cx="2251075" cy="422275"/>
            </a:xfrm>
            <a:prstGeom prst="round2Diag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State &amp; National Banks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0" y="5748338"/>
              <a:ext cx="9144000" cy="1587"/>
            </a:xfrm>
            <a:prstGeom prst="line">
              <a:avLst/>
            </a:prstGeom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ound Diagonal Corner Rectangle 35"/>
            <p:cNvSpPr/>
            <p:nvPr/>
          </p:nvSpPr>
          <p:spPr>
            <a:xfrm>
              <a:off x="7369175" y="2532063"/>
              <a:ext cx="13874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Corporate Investors</a:t>
              </a:r>
            </a:p>
          </p:txBody>
        </p:sp>
        <p:sp>
          <p:nvSpPr>
            <p:cNvPr id="37" name="Round Diagonal Corner Rectangle 36"/>
            <p:cNvSpPr/>
            <p:nvPr/>
          </p:nvSpPr>
          <p:spPr>
            <a:xfrm>
              <a:off x="7383463" y="2979738"/>
              <a:ext cx="1373187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Venture</a:t>
              </a:r>
            </a:p>
          </p:txBody>
        </p:sp>
        <p:sp>
          <p:nvSpPr>
            <p:cNvPr id="38" name="Round Diagonal Corner Rectangle 37"/>
            <p:cNvSpPr/>
            <p:nvPr/>
          </p:nvSpPr>
          <p:spPr>
            <a:xfrm>
              <a:off x="6016625" y="4773613"/>
              <a:ext cx="13874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Non-Affiliated Angels</a:t>
              </a:r>
            </a:p>
          </p:txBody>
        </p:sp>
        <p:sp>
          <p:nvSpPr>
            <p:cNvPr id="39" name="Round Diagonal Corner Rectangle 38"/>
            <p:cNvSpPr/>
            <p:nvPr/>
          </p:nvSpPr>
          <p:spPr>
            <a:xfrm>
              <a:off x="7429500" y="4773613"/>
              <a:ext cx="1387475" cy="422275"/>
            </a:xfrm>
            <a:prstGeom prst="round2Diag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lnSpc>
                  <a:spcPts val="12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Bus. Angels with own Networks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12192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5943600" cy="1600200"/>
          </a:xfrm>
        </p:spPr>
        <p:txBody>
          <a:bodyPr>
            <a:no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#2: Ensure the Innovator’s Financing Food Chain Exists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" name="Picture 4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76200"/>
            <a:ext cx="1676400" cy="993631"/>
          </a:xfrm>
          <a:prstGeom prst="rect">
            <a:avLst/>
          </a:prstGeom>
        </p:spPr>
      </p:pic>
      <p:pic>
        <p:nvPicPr>
          <p:cNvPr id="45" name="Picture 4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228600"/>
            <a:ext cx="3143252" cy="762000"/>
          </a:xfrm>
          <a:prstGeom prst="rect">
            <a:avLst/>
          </a:prstGeom>
        </p:spPr>
      </p:pic>
      <p:pic>
        <p:nvPicPr>
          <p:cNvPr id="46" name="Picture 4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0"/>
            <a:ext cx="933876" cy="1132484"/>
          </a:xfrm>
          <a:prstGeom prst="rect">
            <a:avLst/>
          </a:prstGeom>
        </p:spPr>
      </p:pic>
      <p:pic>
        <p:nvPicPr>
          <p:cNvPr id="47" name="Picture 46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0"/>
            <a:ext cx="1097280" cy="1097280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 9"/>
          <p:cNvSpPr/>
          <p:nvPr/>
        </p:nvSpPr>
        <p:spPr>
          <a:xfrm>
            <a:off x="381000" y="1295400"/>
            <a:ext cx="8610600" cy="1295400"/>
          </a:xfrm>
          <a:prstGeom prst="parallelogram">
            <a:avLst>
              <a:gd name="adj" fmla="val 1104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Rule #3: Discover the Innovation Value Chain</a:t>
            </a:r>
            <a:endParaRPr 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770287"/>
            <a:ext cx="8991600" cy="408771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="1" dirty="0"/>
              <a:t>Regulators and policymakers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Media and trade groups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Thought leaders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Capital sources 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debt</a:t>
            </a:r>
            <a:r>
              <a:rPr lang="en-US" dirty="0"/>
              <a:t>, equity and </a:t>
            </a:r>
            <a:r>
              <a:rPr lang="en-US" dirty="0" smtClean="0"/>
              <a:t>grant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Industry executives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Sales and Marketing professionals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Universities and federal labs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International trade liaisons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M&amp;A firms and business brokers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Investment bankers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Professional services providers 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accounting</a:t>
            </a:r>
            <a:r>
              <a:rPr lang="en-US" dirty="0"/>
              <a:t>, legal, valuation, advertising, etc</a:t>
            </a:r>
            <a:r>
              <a:rPr lang="en-US" dirty="0" smtClean="0"/>
              <a:t>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Raw materials providers, suppliers and vendors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Logistics, transportation and distribution organizations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Strategic business development partners and acquirers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Customers and competitors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Start-ups, early-stage, mid-stage and late-stage companies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/>
              <a:t>Market leaders and global giants</a:t>
            </a:r>
            <a:endParaRPr lang="en-US" dirty="0"/>
          </a:p>
          <a:p>
            <a:endParaRPr lang="en-US" dirty="0"/>
          </a:p>
        </p:txBody>
      </p:sp>
      <p:pic>
        <p:nvPicPr>
          <p:cNvPr id="12" name="Picture 11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76200"/>
            <a:ext cx="1676400" cy="993631"/>
          </a:xfrm>
          <a:prstGeom prst="rect">
            <a:avLst/>
          </a:prstGeom>
        </p:spPr>
      </p:pic>
      <p:pic>
        <p:nvPicPr>
          <p:cNvPr id="13" name="Picture 12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228600"/>
            <a:ext cx="3143252" cy="762000"/>
          </a:xfrm>
          <a:prstGeom prst="rect">
            <a:avLst/>
          </a:prstGeom>
        </p:spPr>
      </p:pic>
      <p:pic>
        <p:nvPicPr>
          <p:cNvPr id="14" name="Picture 13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0"/>
            <a:ext cx="933876" cy="1132484"/>
          </a:xfrm>
          <a:prstGeom prst="rect">
            <a:avLst/>
          </a:prstGeom>
        </p:spPr>
      </p:pic>
      <p:pic>
        <p:nvPicPr>
          <p:cNvPr id="15" name="Picture 14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0"/>
            <a:ext cx="1097280" cy="109728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Content Placeholder 4" descr="basketball play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43200" y="2971800"/>
            <a:ext cx="3278372" cy="3429000"/>
          </a:xfrm>
          <a:prstGeom prst="rect">
            <a:avLst/>
          </a:prstGeom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1371600"/>
            <a:ext cx="9144000" cy="12954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Innovation Scorecard: </a:t>
            </a:r>
          </a:p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Get Off the Bench, Get In the Game!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1600200"/>
            <a:ext cx="8229600" cy="152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Goals of Grow-California’s Innovation Scorecard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3200400"/>
            <a:ext cx="9144000" cy="3872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Help community leaders understand economic development “Games” so they can make informed choices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/>
              <a:t>A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nalyze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communities’ current capabilities, strengths </a:t>
            </a:r>
            <a:r>
              <a:rPr lang="en-US" sz="2400" b="1" dirty="0" smtClean="0"/>
              <a:t>and weaknesses for an innovation-oriented economy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Educate community leaders on the importance of real, and sustained, focus toward achieving their goals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Assist in providing a framework to move forward by identifying the major impediments to success – and how to address them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CO_TIFF HI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1676400" cy="993631"/>
          </a:xfrm>
          <a:prstGeom prst="rect">
            <a:avLst/>
          </a:prstGeom>
        </p:spPr>
      </p:pic>
      <p:pic>
        <p:nvPicPr>
          <p:cNvPr id="5" name="Picture 4" descr="GROW Cal.jpg"/>
          <p:cNvPicPr>
            <a:picLocks noChangeAspect="1"/>
          </p:cNvPicPr>
          <p:nvPr/>
        </p:nvPicPr>
        <p:blipFill>
          <a:blip r:embed="rId3" cstate="print"/>
          <a:srcRect t="31393" b="37214"/>
          <a:stretch>
            <a:fillRect/>
          </a:stretch>
        </p:blipFill>
        <p:spPr>
          <a:xfrm>
            <a:off x="4267200" y="381000"/>
            <a:ext cx="3143252" cy="762000"/>
          </a:xfrm>
          <a:prstGeom prst="rect">
            <a:avLst/>
          </a:prstGeom>
        </p:spPr>
      </p:pic>
      <p:pic>
        <p:nvPicPr>
          <p:cNvPr id="6" name="Picture 5" descr="City of Ch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933876" cy="1132484"/>
          </a:xfrm>
          <a:prstGeom prst="rect">
            <a:avLst/>
          </a:prstGeom>
        </p:spPr>
      </p:pic>
      <p:pic>
        <p:nvPicPr>
          <p:cNvPr id="8" name="Picture 7" descr="Chico Chamb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2400"/>
            <a:ext cx="1097280" cy="109728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382048"/>
            <a:ext cx="9144000" cy="181588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The Innovation Scorecard Criteria:</a:t>
            </a:r>
          </a:p>
          <a:p>
            <a:r>
              <a:rPr lang="en-US" sz="3200" b="1" spc="300" dirty="0" smtClean="0"/>
              <a:t>11 Categories, 60 Factors, taken from 1,500 Alumni &amp; 300 Investors</a:t>
            </a:r>
            <a:endParaRPr lang="en-US" sz="3200" b="1" spc="3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210848"/>
            <a:ext cx="8839200" cy="364715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/>
              <a:t>Business Success</a:t>
            </a:r>
            <a:endParaRPr lang="en-US" sz="28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/>
              <a:t>Capital</a:t>
            </a:r>
            <a:endParaRPr lang="en-US" sz="28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/>
              <a:t>Global Connectivity</a:t>
            </a:r>
            <a:endParaRPr lang="en-US" sz="28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/>
              <a:t>Advocacy</a:t>
            </a:r>
            <a:endParaRPr lang="en-US" sz="28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/>
              <a:t>Facilities</a:t>
            </a:r>
            <a:endParaRPr lang="en-US" sz="28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/>
              <a:t>Technical Resources</a:t>
            </a:r>
            <a:endParaRPr lang="en-US" sz="28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/>
              <a:t>University/Higher Education</a:t>
            </a:r>
            <a:endParaRPr lang="en-US" sz="28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/>
              <a:t>Talent</a:t>
            </a:r>
            <a:endParaRPr lang="en-US" sz="28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/>
              <a:t>Local Connectivity</a:t>
            </a:r>
            <a:endParaRPr lang="en-US" sz="2800" dirty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 smtClean="0"/>
              <a:t>Transportation/Logistics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 smtClean="0"/>
              <a:t>Sense </a:t>
            </a:r>
            <a:r>
              <a:rPr lang="en-US" sz="2800" b="1" dirty="0"/>
              <a:t>of Place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713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Growing Our Economy: It’s Time To Change The Game!</vt:lpstr>
      <vt:lpstr>Slide 2</vt:lpstr>
      <vt:lpstr>Slide 3</vt:lpstr>
      <vt:lpstr>Rule #1: Know Thy Local Business Taxonomy</vt:lpstr>
      <vt:lpstr>Rule #2: Ensure the Innovator’s Financing Food Chain Exists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</dc:creator>
  <cp:lastModifiedBy>STEP</cp:lastModifiedBy>
  <cp:revision>34</cp:revision>
  <dcterms:created xsi:type="dcterms:W3CDTF">2012-02-07T19:56:29Z</dcterms:created>
  <dcterms:modified xsi:type="dcterms:W3CDTF">2012-03-22T18:26:42Z</dcterms:modified>
</cp:coreProperties>
</file>